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2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839200" cy="60959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Poor Richard" pitchFamily="18" charset="0"/>
              </a:rPr>
              <a:t>Literatures of the Mughal Period</a:t>
            </a:r>
            <a:endParaRPr lang="en-US" sz="2800" dirty="0">
              <a:latin typeface="Poor Richar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  <a:latin typeface="Poor Richard" pitchFamily="18" charset="0"/>
              </a:rPr>
              <a:t>Introduction</a:t>
            </a:r>
            <a:endParaRPr lang="en-US" sz="2400" dirty="0" smtClean="0">
              <a:solidFill>
                <a:schemeClr val="tx1"/>
              </a:solidFill>
              <a:latin typeface="Poor Richard" pitchFamily="18" charset="0"/>
            </a:endParaRP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B0F0"/>
                </a:solidFill>
                <a:latin typeface="Poor Richard" pitchFamily="18" charset="0"/>
              </a:rPr>
              <a:t>Contemporary Literatures of any historical period is considered as Primary Sources in writing History. 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7030A0"/>
                </a:solidFill>
                <a:latin typeface="Poor Richard" pitchFamily="18" charset="0"/>
              </a:rPr>
              <a:t>During Mughal reign dozen of contemporary literatures have been written by different authors even by few Mughal emperors too.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Poor Richard" pitchFamily="18" charset="0"/>
              </a:rPr>
              <a:t>Most of this literatures were written in Persian Language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.</a:t>
            </a:r>
          </a:p>
          <a:p>
            <a:pPr algn="l"/>
            <a:r>
              <a:rPr lang="en-US" sz="2800" dirty="0" smtClean="0">
                <a:solidFill>
                  <a:srgbClr val="FF0000"/>
                </a:solidFill>
                <a:latin typeface="Poor Richard" pitchFamily="18" charset="0"/>
              </a:rPr>
              <a:t>Author</a:t>
            </a:r>
            <a:r>
              <a:rPr lang="en-US" sz="2800" dirty="0" smtClean="0">
                <a:solidFill>
                  <a:schemeClr val="tx1"/>
                </a:solidFill>
                <a:latin typeface="Poor Richard" pitchFamily="18" charset="0"/>
              </a:rPr>
              <a:t>		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Poor Richard" pitchFamily="18" charset="0"/>
              </a:rPr>
              <a:t>Name of the work</a:t>
            </a:r>
            <a:r>
              <a:rPr lang="en-US" sz="2800" dirty="0" smtClean="0">
                <a:solidFill>
                  <a:schemeClr val="tx1"/>
                </a:solidFill>
                <a:latin typeface="Poor Richard" pitchFamily="18" charset="0"/>
              </a:rPr>
              <a:t>			</a:t>
            </a:r>
            <a:r>
              <a:rPr lang="en-US" sz="2800" dirty="0" smtClean="0">
                <a:solidFill>
                  <a:srgbClr val="00B050"/>
                </a:solidFill>
                <a:latin typeface="Poor Richard" pitchFamily="18" charset="0"/>
              </a:rPr>
              <a:t>About</a:t>
            </a: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Gulbadhan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Begam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            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Humayun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Nama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                            History of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Humayun</a:t>
            </a:r>
            <a:endParaRPr lang="en-US" sz="2400" dirty="0" smtClean="0">
              <a:solidFill>
                <a:schemeClr val="tx1"/>
              </a:solidFill>
              <a:latin typeface="Poor Richard" pitchFamily="18" charset="0"/>
            </a:endParaRP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Abul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Fazal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		  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Ain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-i-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Akbari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		                   “           of    Akbar </a:t>
            </a: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Abul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Fazal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		   Akbar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Namah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                                     “            of   Akbar</a:t>
            </a: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Baduani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		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Muntakhab-ul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Tawarikh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	“             of   Akbar</a:t>
            </a: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Mulla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Duad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		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Tawarikh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-i-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Alfi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		“             of   Akbar</a:t>
            </a:r>
          </a:p>
          <a:p>
            <a:pPr algn="l"/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Nizam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-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ud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-din Ahmed   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Tabaqat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-i- </a:t>
            </a:r>
            <a:r>
              <a:rPr lang="en-US" sz="2400" dirty="0" err="1" smtClean="0">
                <a:solidFill>
                  <a:schemeClr val="tx1"/>
                </a:solidFill>
                <a:latin typeface="Poor Richard" pitchFamily="18" charset="0"/>
              </a:rPr>
              <a:t>Akbari</a:t>
            </a:r>
            <a:r>
              <a:rPr lang="en-US" sz="2400" dirty="0" smtClean="0">
                <a:solidFill>
                  <a:schemeClr val="tx1"/>
                </a:solidFill>
                <a:latin typeface="Poor Richard" pitchFamily="18" charset="0"/>
              </a:rPr>
              <a:t>                               “             of  Akbar</a:t>
            </a:r>
            <a:endParaRPr lang="en-US" sz="2400" dirty="0">
              <a:solidFill>
                <a:schemeClr val="tx1"/>
              </a:solidFill>
              <a:latin typeface="Poor Richar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3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Poor Richard" pitchFamily="18" charset="0"/>
              </a:rPr>
              <a:t>Author		Name of the Work			About</a:t>
            </a:r>
          </a:p>
          <a:p>
            <a:pPr marL="0" indent="0">
              <a:buNone/>
            </a:pPr>
            <a:r>
              <a:rPr lang="en-US" sz="2400" dirty="0" smtClean="0">
                <a:latin typeface="Poor Richard" pitchFamily="18" charset="0"/>
              </a:rPr>
              <a:t>Jahangir		</a:t>
            </a:r>
            <a:r>
              <a:rPr lang="en-US" sz="2400" dirty="0" err="1" smtClean="0">
                <a:latin typeface="Poor Richard" pitchFamily="18" charset="0"/>
              </a:rPr>
              <a:t>Tuzuk</a:t>
            </a:r>
            <a:r>
              <a:rPr lang="en-US" sz="2400" dirty="0" smtClean="0">
                <a:latin typeface="Poor Richard" pitchFamily="18" charset="0"/>
              </a:rPr>
              <a:t>-i- </a:t>
            </a:r>
            <a:r>
              <a:rPr lang="en-US" sz="2400" dirty="0" err="1" smtClean="0">
                <a:latin typeface="Poor Richard" pitchFamily="18" charset="0"/>
              </a:rPr>
              <a:t>Jahangiri</a:t>
            </a:r>
            <a:r>
              <a:rPr lang="en-US" sz="2400" dirty="0" smtClean="0">
                <a:latin typeface="Poor Richard" pitchFamily="18" charset="0"/>
              </a:rPr>
              <a:t>		</a:t>
            </a:r>
            <a:r>
              <a:rPr lang="en-US" sz="2400" dirty="0">
                <a:latin typeface="Poor Richard" pitchFamily="18" charset="0"/>
              </a:rPr>
              <a:t> </a:t>
            </a:r>
            <a:r>
              <a:rPr lang="en-US" sz="2400" dirty="0" smtClean="0">
                <a:latin typeface="Poor Richard" pitchFamily="18" charset="0"/>
              </a:rPr>
              <a:t>   Autobiography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Muntamad</a:t>
            </a:r>
            <a:r>
              <a:rPr lang="en-US" sz="2400" dirty="0" smtClean="0">
                <a:latin typeface="Poor Richard" pitchFamily="18" charset="0"/>
              </a:rPr>
              <a:t> Khan	</a:t>
            </a:r>
            <a:r>
              <a:rPr lang="en-US" sz="2400" dirty="0" err="1" smtClean="0">
                <a:latin typeface="Poor Richard" pitchFamily="18" charset="0"/>
              </a:rPr>
              <a:t>Iqbal</a:t>
            </a:r>
            <a:r>
              <a:rPr lang="en-US" sz="2400" dirty="0" smtClean="0">
                <a:latin typeface="Poor Richard" pitchFamily="18" charset="0"/>
              </a:rPr>
              <a:t> </a:t>
            </a:r>
            <a:r>
              <a:rPr lang="en-US" sz="2400" dirty="0" err="1" smtClean="0">
                <a:latin typeface="Poor Richard" pitchFamily="18" charset="0"/>
              </a:rPr>
              <a:t>Namah</a:t>
            </a:r>
            <a:r>
              <a:rPr lang="en-US" sz="2400" dirty="0" smtClean="0">
                <a:latin typeface="Poor Richard" pitchFamily="18" charset="0"/>
              </a:rPr>
              <a:t>		     History of Jahangir Reign</a:t>
            </a:r>
          </a:p>
          <a:p>
            <a:pPr marL="0" indent="0">
              <a:buNone/>
            </a:pPr>
            <a:r>
              <a:rPr lang="en-US" sz="2400" dirty="0" smtClean="0">
                <a:latin typeface="Poor Richard" pitchFamily="18" charset="0"/>
              </a:rPr>
              <a:t>Abdul </a:t>
            </a:r>
            <a:r>
              <a:rPr lang="en-US" sz="2400" dirty="0" err="1" smtClean="0">
                <a:latin typeface="Poor Richard" pitchFamily="18" charset="0"/>
              </a:rPr>
              <a:t>Haqq</a:t>
            </a:r>
            <a:r>
              <a:rPr lang="en-US" sz="2400" dirty="0" smtClean="0">
                <a:latin typeface="Poor Richard" pitchFamily="18" charset="0"/>
              </a:rPr>
              <a:t>                          </a:t>
            </a:r>
            <a:r>
              <a:rPr lang="en-US" sz="2400" dirty="0" err="1" smtClean="0">
                <a:latin typeface="Poor Richard" pitchFamily="18" charset="0"/>
              </a:rPr>
              <a:t>Nuriyya</a:t>
            </a:r>
            <a:r>
              <a:rPr lang="en-US" sz="2400" dirty="0" smtClean="0">
                <a:latin typeface="Poor Richard" pitchFamily="18" charset="0"/>
              </a:rPr>
              <a:t>-i- </a:t>
            </a:r>
            <a:r>
              <a:rPr lang="en-US" sz="2400" dirty="0" err="1" smtClean="0">
                <a:latin typeface="Poor Richard" pitchFamily="18" charset="0"/>
              </a:rPr>
              <a:t>Sultaniya</a:t>
            </a:r>
            <a:r>
              <a:rPr lang="en-US" sz="2400" dirty="0" smtClean="0">
                <a:latin typeface="Poor Richard" pitchFamily="18" charset="0"/>
              </a:rPr>
              <a:t>            Theory of Kingship</a:t>
            </a:r>
          </a:p>
          <a:p>
            <a:pPr marL="0" indent="0">
              <a:buNone/>
            </a:pPr>
            <a:r>
              <a:rPr lang="en-US" sz="2400" dirty="0" smtClean="0">
                <a:latin typeface="Poor Richard" pitchFamily="18" charset="0"/>
              </a:rPr>
              <a:t>Abdul Ahmad </a:t>
            </a:r>
            <a:r>
              <a:rPr lang="en-US" sz="2400" dirty="0" err="1" smtClean="0">
                <a:latin typeface="Poor Richard" pitchFamily="18" charset="0"/>
              </a:rPr>
              <a:t>Lahori</a:t>
            </a:r>
            <a:r>
              <a:rPr lang="en-US" sz="2400" dirty="0" smtClean="0">
                <a:latin typeface="Poor Richard" pitchFamily="18" charset="0"/>
              </a:rPr>
              <a:t>     </a:t>
            </a:r>
            <a:r>
              <a:rPr lang="en-US" sz="2400" dirty="0" err="1" smtClean="0">
                <a:latin typeface="Poor Richard" pitchFamily="18" charset="0"/>
              </a:rPr>
              <a:t>Padshah</a:t>
            </a:r>
            <a:r>
              <a:rPr lang="en-US" sz="2400" dirty="0" smtClean="0">
                <a:latin typeface="Poor Richard" pitchFamily="18" charset="0"/>
              </a:rPr>
              <a:t> </a:t>
            </a:r>
            <a:r>
              <a:rPr lang="en-US" sz="2400" dirty="0" err="1" smtClean="0">
                <a:latin typeface="Poor Richard" pitchFamily="18" charset="0"/>
              </a:rPr>
              <a:t>Namah</a:t>
            </a:r>
            <a:r>
              <a:rPr lang="en-US" sz="2400" dirty="0" smtClean="0">
                <a:latin typeface="Poor Richard" pitchFamily="18" charset="0"/>
              </a:rPr>
              <a:t>                        History of Shah </a:t>
            </a:r>
            <a:r>
              <a:rPr lang="en-US" sz="2400" dirty="0" err="1" smtClean="0">
                <a:latin typeface="Poor Richard" pitchFamily="18" charset="0"/>
              </a:rPr>
              <a:t>Jahan</a:t>
            </a:r>
            <a:endParaRPr lang="en-US" sz="2400" dirty="0">
              <a:latin typeface="Poor Richard" pitchFamily="18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Dara</a:t>
            </a:r>
            <a:r>
              <a:rPr lang="en-US" sz="2400" dirty="0" smtClean="0">
                <a:latin typeface="Poor Richard" pitchFamily="18" charset="0"/>
              </a:rPr>
              <a:t> </a:t>
            </a:r>
            <a:r>
              <a:rPr lang="en-US" sz="2400" dirty="0" err="1" smtClean="0">
                <a:latin typeface="Poor Richard" pitchFamily="18" charset="0"/>
              </a:rPr>
              <a:t>Shikoh</a:t>
            </a:r>
            <a:r>
              <a:rPr lang="en-US" sz="2400" dirty="0" smtClean="0">
                <a:latin typeface="Poor Richard" pitchFamily="18" charset="0"/>
              </a:rPr>
              <a:t>                           </a:t>
            </a:r>
            <a:r>
              <a:rPr lang="en-US" sz="2400" dirty="0" err="1" smtClean="0">
                <a:latin typeface="Poor Richard" pitchFamily="18" charset="0"/>
              </a:rPr>
              <a:t>Safinat-ul</a:t>
            </a:r>
            <a:r>
              <a:rPr lang="en-US" sz="2400" dirty="0" smtClean="0">
                <a:latin typeface="Poor Richard" pitchFamily="18" charset="0"/>
              </a:rPr>
              <a:t>- </a:t>
            </a:r>
            <a:r>
              <a:rPr lang="en-US" sz="2400" dirty="0" err="1" smtClean="0">
                <a:latin typeface="Poor Richard" pitchFamily="18" charset="0"/>
              </a:rPr>
              <a:t>Auliya</a:t>
            </a:r>
            <a:r>
              <a:rPr lang="en-US" sz="2400" dirty="0" smtClean="0">
                <a:latin typeface="Poor Richard" pitchFamily="18" charset="0"/>
              </a:rPr>
              <a:t>                 Biographies of Sufi Saints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Dara</a:t>
            </a:r>
            <a:r>
              <a:rPr lang="en-US" sz="2400" dirty="0" smtClean="0">
                <a:latin typeface="Poor Richard" pitchFamily="18" charset="0"/>
              </a:rPr>
              <a:t> </a:t>
            </a:r>
            <a:r>
              <a:rPr lang="en-US" sz="2400" dirty="0" err="1" smtClean="0">
                <a:latin typeface="Poor Richard" pitchFamily="18" charset="0"/>
              </a:rPr>
              <a:t>Shikoh</a:t>
            </a:r>
            <a:r>
              <a:rPr lang="en-US" sz="2400" dirty="0" smtClean="0">
                <a:latin typeface="Poor Richard" pitchFamily="18" charset="0"/>
              </a:rPr>
              <a:t>		</a:t>
            </a:r>
            <a:r>
              <a:rPr lang="en-US" sz="2400" dirty="0" err="1" smtClean="0">
                <a:latin typeface="Poor Richard" pitchFamily="18" charset="0"/>
              </a:rPr>
              <a:t>Sakinat</a:t>
            </a:r>
            <a:r>
              <a:rPr lang="en-US" sz="2400" dirty="0" smtClean="0">
                <a:latin typeface="Poor Richard" pitchFamily="18" charset="0"/>
              </a:rPr>
              <a:t> –</a:t>
            </a:r>
            <a:r>
              <a:rPr lang="en-US" sz="2400" dirty="0" err="1" smtClean="0">
                <a:latin typeface="Poor Richard" pitchFamily="18" charset="0"/>
              </a:rPr>
              <a:t>ul-Auliya</a:t>
            </a:r>
            <a:r>
              <a:rPr lang="en-US" sz="2400" dirty="0" smtClean="0">
                <a:latin typeface="Poor Richard" pitchFamily="18" charset="0"/>
              </a:rPr>
              <a:t>              Translation of Upanishads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Aurangazeb</a:t>
            </a:r>
            <a:r>
              <a:rPr lang="en-US" sz="2400" dirty="0" smtClean="0">
                <a:latin typeface="Poor Richard" pitchFamily="18" charset="0"/>
              </a:rPr>
              <a:t>		</a:t>
            </a:r>
            <a:r>
              <a:rPr lang="en-US" sz="2400" dirty="0" err="1" smtClean="0">
                <a:latin typeface="Poor Richard" pitchFamily="18" charset="0"/>
              </a:rPr>
              <a:t>Raqqat</a:t>
            </a:r>
            <a:r>
              <a:rPr lang="en-US" sz="2400" dirty="0" smtClean="0">
                <a:latin typeface="Poor Richard" pitchFamily="18" charset="0"/>
              </a:rPr>
              <a:t>-i-</a:t>
            </a:r>
            <a:r>
              <a:rPr lang="en-US" sz="2400" dirty="0" err="1" smtClean="0">
                <a:latin typeface="Poor Richard" pitchFamily="18" charset="0"/>
              </a:rPr>
              <a:t>Alamgiri</a:t>
            </a:r>
            <a:r>
              <a:rPr lang="en-US" sz="2400" dirty="0" smtClean="0">
                <a:latin typeface="Poor Richard" pitchFamily="18" charset="0"/>
              </a:rPr>
              <a:t>               A collection of his letters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Khafi</a:t>
            </a:r>
            <a:r>
              <a:rPr lang="en-US" sz="2400" dirty="0" smtClean="0">
                <a:latin typeface="Poor Richard" pitchFamily="18" charset="0"/>
              </a:rPr>
              <a:t> Khan                             </a:t>
            </a:r>
            <a:r>
              <a:rPr lang="en-US" sz="2400" dirty="0" err="1" smtClean="0">
                <a:latin typeface="Poor Richard" pitchFamily="18" charset="0"/>
              </a:rPr>
              <a:t>Muntakhab-ul-Lubab</a:t>
            </a:r>
            <a:r>
              <a:rPr lang="en-US" sz="2400" dirty="0" smtClean="0">
                <a:latin typeface="Poor Richard" pitchFamily="18" charset="0"/>
              </a:rPr>
              <a:t>        History of </a:t>
            </a:r>
            <a:r>
              <a:rPr lang="en-US" sz="2400" dirty="0" err="1" smtClean="0">
                <a:latin typeface="Poor Richard" pitchFamily="18" charset="0"/>
              </a:rPr>
              <a:t>Aurangazeb</a:t>
            </a:r>
            <a:endParaRPr lang="en-US" sz="2400" dirty="0" smtClean="0">
              <a:latin typeface="Poor Richard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Poor Richard" pitchFamily="18" charset="0"/>
              </a:rPr>
              <a:t>Muhammad </a:t>
            </a:r>
            <a:r>
              <a:rPr lang="en-US" sz="2400" dirty="0" err="1" smtClean="0">
                <a:latin typeface="Poor Richard" pitchFamily="18" charset="0"/>
              </a:rPr>
              <a:t>Kazim</a:t>
            </a:r>
            <a:r>
              <a:rPr lang="en-US" sz="2400" dirty="0" smtClean="0">
                <a:latin typeface="Poor Richard" pitchFamily="18" charset="0"/>
              </a:rPr>
              <a:t>	</a:t>
            </a:r>
            <a:r>
              <a:rPr lang="en-US" sz="2400" dirty="0" err="1" smtClean="0">
                <a:latin typeface="Poor Richard" pitchFamily="18" charset="0"/>
              </a:rPr>
              <a:t>Alamgir</a:t>
            </a:r>
            <a:r>
              <a:rPr lang="en-US" sz="2400" dirty="0" smtClean="0">
                <a:latin typeface="Poor Richard" pitchFamily="18" charset="0"/>
              </a:rPr>
              <a:t> </a:t>
            </a:r>
            <a:r>
              <a:rPr lang="en-US" sz="2400" dirty="0" err="1" smtClean="0">
                <a:latin typeface="Poor Richard" pitchFamily="18" charset="0"/>
              </a:rPr>
              <a:t>Namah</a:t>
            </a:r>
            <a:r>
              <a:rPr lang="en-US" sz="2400" dirty="0" smtClean="0">
                <a:latin typeface="Poor Richard" pitchFamily="18" charset="0"/>
              </a:rPr>
              <a:t>                                              “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Muhhammad</a:t>
            </a:r>
            <a:r>
              <a:rPr lang="en-US" sz="2400" dirty="0" smtClean="0">
                <a:latin typeface="Poor Richard" pitchFamily="18" charset="0"/>
              </a:rPr>
              <a:t> </a:t>
            </a:r>
            <a:r>
              <a:rPr lang="en-US" sz="2400" dirty="0" err="1" smtClean="0">
                <a:latin typeface="Poor Richard" pitchFamily="18" charset="0"/>
              </a:rPr>
              <a:t>Saqi</a:t>
            </a:r>
            <a:r>
              <a:rPr lang="en-US" sz="2400" dirty="0" smtClean="0">
                <a:latin typeface="Poor Richard" pitchFamily="18" charset="0"/>
              </a:rPr>
              <a:t>             </a:t>
            </a:r>
            <a:r>
              <a:rPr lang="en-US" sz="2400" dirty="0" err="1" smtClean="0">
                <a:latin typeface="Poor Richard" pitchFamily="18" charset="0"/>
              </a:rPr>
              <a:t>Masir</a:t>
            </a:r>
            <a:r>
              <a:rPr lang="en-US" sz="2400" dirty="0" smtClean="0">
                <a:latin typeface="Poor Richard" pitchFamily="18" charset="0"/>
              </a:rPr>
              <a:t>-i-</a:t>
            </a:r>
            <a:r>
              <a:rPr lang="en-US" sz="2400" dirty="0" err="1" smtClean="0">
                <a:latin typeface="Poor Richard" pitchFamily="18" charset="0"/>
              </a:rPr>
              <a:t>Alamgiri</a:t>
            </a:r>
            <a:r>
              <a:rPr lang="en-US" sz="2400" dirty="0" smtClean="0">
                <a:latin typeface="Poor Richard" pitchFamily="18" charset="0"/>
              </a:rPr>
              <a:t>                                            “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Bhimsen</a:t>
            </a:r>
            <a:r>
              <a:rPr lang="en-US" sz="2400" dirty="0" smtClean="0">
                <a:latin typeface="Poor Richard" pitchFamily="18" charset="0"/>
              </a:rPr>
              <a:t>		</a:t>
            </a:r>
            <a:r>
              <a:rPr lang="en-US" sz="2400" dirty="0" err="1" smtClean="0">
                <a:latin typeface="Poor Richard" pitchFamily="18" charset="0"/>
              </a:rPr>
              <a:t>Nuskha</a:t>
            </a:r>
            <a:r>
              <a:rPr lang="en-US" sz="2400" dirty="0" smtClean="0">
                <a:latin typeface="Poor Richard" pitchFamily="18" charset="0"/>
              </a:rPr>
              <a:t> –i- </a:t>
            </a:r>
            <a:r>
              <a:rPr lang="en-US" sz="2400" dirty="0" err="1" smtClean="0">
                <a:latin typeface="Poor Richard" pitchFamily="18" charset="0"/>
              </a:rPr>
              <a:t>Dilkusha</a:t>
            </a:r>
            <a:r>
              <a:rPr lang="en-US" sz="2400" dirty="0" smtClean="0">
                <a:latin typeface="Poor Richard" pitchFamily="18" charset="0"/>
              </a:rPr>
              <a:t>		          “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Iswar</a:t>
            </a:r>
            <a:r>
              <a:rPr lang="en-US" sz="2400" dirty="0" smtClean="0">
                <a:latin typeface="Poor Richard" pitchFamily="18" charset="0"/>
              </a:rPr>
              <a:t> Das		</a:t>
            </a:r>
            <a:r>
              <a:rPr lang="en-US" sz="2400" dirty="0" err="1" smtClean="0">
                <a:latin typeface="Poor Richard" pitchFamily="18" charset="0"/>
              </a:rPr>
              <a:t>Futuhat</a:t>
            </a:r>
            <a:r>
              <a:rPr lang="en-US" sz="2400" dirty="0" smtClean="0">
                <a:latin typeface="Poor Richard" pitchFamily="18" charset="0"/>
              </a:rPr>
              <a:t>-i-</a:t>
            </a:r>
            <a:r>
              <a:rPr lang="en-US" sz="2400" dirty="0" err="1" smtClean="0">
                <a:latin typeface="Poor Richard" pitchFamily="18" charset="0"/>
              </a:rPr>
              <a:t>Alamgiri</a:t>
            </a:r>
            <a:r>
              <a:rPr lang="en-US" sz="2400" dirty="0" smtClean="0">
                <a:latin typeface="Poor Richard" pitchFamily="18" charset="0"/>
              </a:rPr>
              <a:t>		          “</a:t>
            </a:r>
          </a:p>
          <a:p>
            <a:pPr marL="0" indent="0">
              <a:buNone/>
            </a:pPr>
            <a:r>
              <a:rPr lang="en-US" sz="2400" dirty="0" err="1" smtClean="0">
                <a:latin typeface="Poor Richard" pitchFamily="18" charset="0"/>
              </a:rPr>
              <a:t>Nimat</a:t>
            </a:r>
            <a:r>
              <a:rPr lang="en-US" sz="2400" dirty="0" smtClean="0">
                <a:latin typeface="Poor Richard" pitchFamily="18" charset="0"/>
              </a:rPr>
              <a:t> Khan Ali                   </a:t>
            </a:r>
            <a:r>
              <a:rPr lang="en-US" sz="2400" dirty="0" err="1" smtClean="0">
                <a:latin typeface="Poor Richard" pitchFamily="18" charset="0"/>
              </a:rPr>
              <a:t>Waqai</a:t>
            </a:r>
            <a:r>
              <a:rPr lang="en-US" sz="2400" dirty="0" smtClean="0">
                <a:latin typeface="Poor Richard" pitchFamily="18" charset="0"/>
              </a:rPr>
              <a:t>-i- Hyderabad	Conquest of Golconda by “</a:t>
            </a:r>
            <a:endParaRPr lang="en-US" sz="2400" dirty="0">
              <a:latin typeface="Poor Richar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610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Poor Richard" pitchFamily="18" charset="0"/>
              </a:rPr>
              <a:t>Secondary Sources about Mughal Empire</a:t>
            </a:r>
          </a:p>
          <a:p>
            <a:pPr marL="514350" indent="-514350">
              <a:buAutoNum type="arabicPeriod"/>
            </a:pPr>
            <a:r>
              <a:rPr lang="en-US" sz="2400" dirty="0" err="1" smtClean="0">
                <a:latin typeface="Poor Richard" pitchFamily="18" charset="0"/>
              </a:rPr>
              <a:t>Jadunath</a:t>
            </a:r>
            <a:r>
              <a:rPr lang="en-US" sz="2400" dirty="0" smtClean="0">
                <a:latin typeface="Poor Richard" pitchFamily="18" charset="0"/>
              </a:rPr>
              <a:t> </a:t>
            </a:r>
            <a:r>
              <a:rPr lang="en-US" sz="2400" dirty="0" err="1" smtClean="0">
                <a:latin typeface="Poor Richard" pitchFamily="18" charset="0"/>
              </a:rPr>
              <a:t>Sarkar</a:t>
            </a:r>
            <a:r>
              <a:rPr lang="en-US" sz="2400" dirty="0">
                <a:latin typeface="Poor Richard" pitchFamily="18" charset="0"/>
              </a:rPr>
              <a:t> </a:t>
            </a:r>
            <a:r>
              <a:rPr lang="en-US" sz="2400" dirty="0" smtClean="0">
                <a:latin typeface="Poor Richard" pitchFamily="18" charset="0"/>
              </a:rPr>
              <a:t>-  India of Aurangzeb</a:t>
            </a:r>
          </a:p>
          <a:p>
            <a:pPr marL="0" indent="0">
              <a:buNone/>
            </a:pPr>
            <a:r>
              <a:rPr lang="en-US" sz="2400" dirty="0">
                <a:latin typeface="Poor Richard" pitchFamily="18" charset="0"/>
              </a:rPr>
              <a:t>	</a:t>
            </a:r>
            <a:r>
              <a:rPr lang="en-US" sz="2400" dirty="0" smtClean="0">
                <a:latin typeface="Poor Richard" pitchFamily="18" charset="0"/>
              </a:rPr>
              <a:t>	                   History of Aurangzeb (in 5 Volumes)</a:t>
            </a:r>
          </a:p>
          <a:p>
            <a:pPr marL="0" indent="0">
              <a:buNone/>
            </a:pPr>
            <a:r>
              <a:rPr lang="en-US" sz="2400" dirty="0">
                <a:latin typeface="Poor Richard" pitchFamily="18" charset="0"/>
              </a:rPr>
              <a:t>	</a:t>
            </a:r>
            <a:r>
              <a:rPr lang="en-US" sz="2400" dirty="0" smtClean="0">
                <a:latin typeface="Poor Richard" pitchFamily="18" charset="0"/>
              </a:rPr>
              <a:t>		The Fall of Mughal Empire (in 4 Volumes</a:t>
            </a:r>
            <a:r>
              <a:rPr lang="en-US" sz="2400" smtClean="0">
                <a:latin typeface="Poor Richard" pitchFamily="18" charset="0"/>
              </a:rPr>
              <a:t>)- 				 Monumental </a:t>
            </a:r>
            <a:r>
              <a:rPr lang="en-US" sz="2400" dirty="0" smtClean="0">
                <a:latin typeface="Poor Richard" pitchFamily="18" charset="0"/>
              </a:rPr>
              <a:t>work of </a:t>
            </a:r>
            <a:r>
              <a:rPr lang="en-US" sz="2400" dirty="0" err="1" smtClean="0">
                <a:latin typeface="Poor Richard" pitchFamily="18" charset="0"/>
              </a:rPr>
              <a:t>Sarkar</a:t>
            </a:r>
            <a:endParaRPr lang="en-US" sz="2400" dirty="0" smtClean="0">
              <a:latin typeface="Poor Richard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Poor Richard" pitchFamily="18" charset="0"/>
              </a:rPr>
              <a:t>	</a:t>
            </a:r>
            <a:r>
              <a:rPr lang="en-US" sz="2400" dirty="0" smtClean="0">
                <a:latin typeface="Poor Richard" pitchFamily="18" charset="0"/>
              </a:rPr>
              <a:t>		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Poor Richard" pitchFamily="18" charset="0"/>
            </a:endParaRPr>
          </a:p>
          <a:p>
            <a:pPr marL="514350" indent="-514350">
              <a:buAutoNum type="arabicPeriod"/>
            </a:pPr>
            <a:endParaRPr lang="en-US" sz="2800" dirty="0">
              <a:latin typeface="Poor Richar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33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64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Literatures of the Mughal Period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Literatures of the Mughal Period</dc:title>
  <dc:creator>B</dc:creator>
  <cp:lastModifiedBy>B</cp:lastModifiedBy>
  <cp:revision>6</cp:revision>
  <dcterms:created xsi:type="dcterms:W3CDTF">2006-08-16T00:00:00Z</dcterms:created>
  <dcterms:modified xsi:type="dcterms:W3CDTF">2015-06-08T00:27:07Z</dcterms:modified>
</cp:coreProperties>
</file>